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7" r:id="rId3"/>
    <p:sldId id="274" r:id="rId4"/>
    <p:sldId id="266" r:id="rId5"/>
    <p:sldId id="273" r:id="rId6"/>
    <p:sldId id="257" r:id="rId7"/>
    <p:sldId id="270" r:id="rId8"/>
    <p:sldId id="271" r:id="rId9"/>
    <p:sldId id="272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AF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79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214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28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811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19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78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38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80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190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443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83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268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8300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934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55183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21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655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93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615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compasscollegiateadvisor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alendly.com/compasscollegiateadvisor" TargetMode="External"/><Relationship Id="rId5" Type="http://schemas.openxmlformats.org/officeDocument/2006/relationships/hyperlink" Target="mailto:compasscollegiateadvisor@gmail.com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thway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0"/>
            <a:ext cx="914399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320" b="1">
                <a:solidFill>
                  <a:srgbClr val="FFFFFF"/>
                </a:solidFill>
              </a:defRPr>
            </a:pPr>
            <a:r>
              <a:rPr sz="4000" dirty="0">
                <a:solidFill>
                  <a:srgbClr val="48AFD2"/>
                </a:solidFill>
              </a:rPr>
              <a:t>Charting </a:t>
            </a:r>
            <a:r>
              <a:rPr lang="en-US" sz="4000" dirty="0">
                <a:solidFill>
                  <a:srgbClr val="48AFD2"/>
                </a:solidFill>
              </a:rPr>
              <a:t>An</a:t>
            </a:r>
            <a:r>
              <a:rPr sz="4000" dirty="0">
                <a:solidFill>
                  <a:srgbClr val="48AFD2"/>
                </a:solidFill>
              </a:rPr>
              <a:t> </a:t>
            </a:r>
            <a:r>
              <a:rPr lang="en-US" sz="4000" dirty="0">
                <a:solidFill>
                  <a:srgbClr val="48AFD2"/>
                </a:solidFill>
              </a:rPr>
              <a:t>Intentional Pathway to College Success</a:t>
            </a:r>
          </a:p>
        </p:txBody>
      </p:sp>
      <p:pic>
        <p:nvPicPr>
          <p:cNvPr id="4" name="Picture 3" descr="Compas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062" y="6675059"/>
            <a:ext cx="58" cy="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76BD76-F815-C22B-FDC1-EF01F210EEB7}"/>
              </a:ext>
            </a:extLst>
          </p:cNvPr>
          <p:cNvSpPr txBox="1"/>
          <p:nvPr/>
        </p:nvSpPr>
        <p:spPr>
          <a:xfrm>
            <a:off x="-1" y="5274675"/>
            <a:ext cx="9144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320" b="1">
                <a:solidFill>
                  <a:srgbClr val="FFFFFF"/>
                </a:solidFill>
              </a:defRPr>
            </a:pPr>
            <a:r>
              <a:rPr lang="en-US" sz="3200" dirty="0">
                <a:solidFill>
                  <a:srgbClr val="48AFD2"/>
                </a:solidFill>
              </a:rPr>
              <a:t>Presented by:  Truman Glenn</a:t>
            </a:r>
          </a:p>
          <a:p>
            <a:pPr algn="ctr">
              <a:defRPr sz="4320" b="1">
                <a:solidFill>
                  <a:srgbClr val="FFFFFF"/>
                </a:solidFill>
              </a:defRPr>
            </a:pPr>
            <a:r>
              <a:rPr lang="en-US" sz="3200" dirty="0">
                <a:solidFill>
                  <a:srgbClr val="48AFD2"/>
                </a:solidFill>
              </a:rPr>
              <a:t>Compass Collegiate Advisor Services</a:t>
            </a:r>
          </a:p>
          <a:p>
            <a:pPr algn="ctr">
              <a:defRPr sz="4320" b="1">
                <a:solidFill>
                  <a:srgbClr val="FFFFFF"/>
                </a:solidFill>
              </a:defRPr>
            </a:pPr>
            <a:r>
              <a:rPr lang="en-US" sz="32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compasscollegiateadvisor@gmail.com</a:t>
            </a:r>
            <a:endParaRPr lang="en-US" sz="3200" dirty="0"/>
          </a:p>
          <a:p>
            <a:pPr algn="ctr">
              <a:defRPr sz="4320" b="1">
                <a:solidFill>
                  <a:srgbClr val="FFFFFF"/>
                </a:solidFill>
              </a:defRPr>
            </a:pPr>
            <a:endParaRPr lang="en-US" sz="4000" dirty="0">
              <a:solidFill>
                <a:srgbClr val="48AFD2"/>
              </a:solidFill>
            </a:endParaRPr>
          </a:p>
          <a:p>
            <a:pPr algn="ctr">
              <a:defRPr sz="4320" b="1">
                <a:solidFill>
                  <a:srgbClr val="FFFFFF"/>
                </a:solidFill>
              </a:defRPr>
            </a:pPr>
            <a:endParaRPr sz="4000" dirty="0">
              <a:solidFill>
                <a:srgbClr val="48AFD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0BC92-9EEA-2A7E-9C44-ECCA4EB7B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DFAC7-101A-41D5-B15A-7F1D1A9C5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599" y="5986462"/>
            <a:ext cx="6133141" cy="871538"/>
          </a:xfrm>
        </p:spPr>
        <p:txBody>
          <a:bodyPr/>
          <a:lstStyle/>
          <a:p>
            <a:r>
              <a:rPr lang="en-US" dirty="0"/>
              <a:t>Purpose</a:t>
            </a:r>
            <a:endParaRPr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2F3F0C3-04D0-FB98-1B1B-5A49DAE906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986462"/>
            <a:ext cx="822599" cy="871538"/>
          </a:xfrm>
          <a:prstGeom prst="rect">
            <a:avLst/>
          </a:prstGeom>
        </p:spPr>
      </p:pic>
      <p:pic>
        <p:nvPicPr>
          <p:cNvPr id="4" name="Picture 3" descr="Compass.jpg">
            <a:extLst>
              <a:ext uri="{FF2B5EF4-FFF2-40B4-BE49-F238E27FC236}">
                <a16:creationId xmlns:a16="http://schemas.microsoft.com/office/drawing/2014/main" id="{62445173-FDC4-5319-CF83-B011E57D7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062" y="6675059"/>
            <a:ext cx="58" cy="61"/>
          </a:xfrm>
          <a:prstGeom prst="rect">
            <a:avLst/>
          </a:prstGeom>
        </p:spPr>
      </p:pic>
      <p:pic>
        <p:nvPicPr>
          <p:cNvPr id="5" name="Picture 4" descr="Pathways.jpg">
            <a:extLst>
              <a:ext uri="{FF2B5EF4-FFF2-40B4-BE49-F238E27FC236}">
                <a16:creationId xmlns:a16="http://schemas.microsoft.com/office/drawing/2014/main" id="{AC38562D-990C-9FE2-B62F-5310124C8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0"/>
            <a:ext cx="2560320" cy="170688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25253D3-8385-F901-9368-EB82289AD837}"/>
              </a:ext>
            </a:extLst>
          </p:cNvPr>
          <p:cNvSpPr txBox="1">
            <a:spLocks/>
          </p:cNvSpPr>
          <p:nvPr/>
        </p:nvSpPr>
        <p:spPr>
          <a:xfrm>
            <a:off x="413657" y="1502229"/>
            <a:ext cx="7336971" cy="3646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Matthew 25:14-30 (Parable of the Talents)</a:t>
            </a:r>
          </a:p>
          <a:p>
            <a:pPr marL="0" indent="0">
              <a:buNone/>
            </a:pPr>
            <a:r>
              <a:rPr lang="en-US" dirty="0"/>
              <a:t>Jesus teaches that God expects us to develop and faithfully use what He has entrusted to us. This can include talents, abilities, opportunities, and education.</a:t>
            </a:r>
          </a:p>
        </p:txBody>
      </p:sp>
    </p:spTree>
    <p:extLst>
      <p:ext uri="{BB962C8B-B14F-4D97-AF65-F5344CB8AC3E}">
        <p14:creationId xmlns:p14="http://schemas.microsoft.com/office/powerpoint/2010/main" val="3916944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9B047-6A69-EC2C-741B-412CBB425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48607-E112-FD3E-4E51-882CEEBF5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599" y="5986462"/>
            <a:ext cx="6133141" cy="871538"/>
          </a:xfrm>
        </p:spPr>
        <p:txBody>
          <a:bodyPr/>
          <a:lstStyle/>
          <a:p>
            <a:r>
              <a:rPr lang="en-US" dirty="0"/>
              <a:t>Purpose</a:t>
            </a:r>
            <a:endParaRPr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8E07D-A52F-3177-7135-8189FAAAD2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986462"/>
            <a:ext cx="822599" cy="871538"/>
          </a:xfrm>
          <a:prstGeom prst="rect">
            <a:avLst/>
          </a:prstGeom>
        </p:spPr>
      </p:pic>
      <p:pic>
        <p:nvPicPr>
          <p:cNvPr id="4" name="Picture 3" descr="Compass.jpg">
            <a:extLst>
              <a:ext uri="{FF2B5EF4-FFF2-40B4-BE49-F238E27FC236}">
                <a16:creationId xmlns:a16="http://schemas.microsoft.com/office/drawing/2014/main" id="{9514D7A1-7F50-1F37-14BE-4D0CF5C80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062" y="6675059"/>
            <a:ext cx="58" cy="61"/>
          </a:xfrm>
          <a:prstGeom prst="rect">
            <a:avLst/>
          </a:prstGeom>
        </p:spPr>
      </p:pic>
      <p:pic>
        <p:nvPicPr>
          <p:cNvPr id="5" name="Picture 4" descr="Pathways.jpg">
            <a:extLst>
              <a:ext uri="{FF2B5EF4-FFF2-40B4-BE49-F238E27FC236}">
                <a16:creationId xmlns:a16="http://schemas.microsoft.com/office/drawing/2014/main" id="{BC66FB5F-8BD3-6237-BF19-1B019E1BA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0"/>
            <a:ext cx="2560320" cy="170688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C2E8837-F895-2CA9-CFBE-DD1603F98801}"/>
              </a:ext>
            </a:extLst>
          </p:cNvPr>
          <p:cNvSpPr txBox="1">
            <a:spLocks/>
          </p:cNvSpPr>
          <p:nvPr/>
        </p:nvSpPr>
        <p:spPr>
          <a:xfrm>
            <a:off x="413657" y="1502229"/>
            <a:ext cx="7336971" cy="3646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Serving and being for the next generation is my passion.</a:t>
            </a:r>
          </a:p>
          <a:p>
            <a:r>
              <a:rPr lang="en-US" dirty="0"/>
              <a:t>Help students navigate admissions, financial aid, and course planning.</a:t>
            </a:r>
          </a:p>
          <a:p>
            <a:r>
              <a:rPr lang="en-US" dirty="0"/>
              <a:t>Guide high school students and non-traditional students to take ownership of their future. </a:t>
            </a:r>
          </a:p>
          <a:p>
            <a:r>
              <a:rPr lang="en-US" dirty="0"/>
              <a:t>Help the next generation navigate the entire college preparation and application journey.</a:t>
            </a:r>
          </a:p>
        </p:txBody>
      </p:sp>
    </p:spTree>
    <p:extLst>
      <p:ext uri="{BB962C8B-B14F-4D97-AF65-F5344CB8AC3E}">
        <p14:creationId xmlns:p14="http://schemas.microsoft.com/office/powerpoint/2010/main" val="800776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7BBC8-3F31-22DA-FEB4-854219BB0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F11D5-3AF4-C702-C1AE-3E8B76C21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599" y="5986462"/>
            <a:ext cx="6133141" cy="871538"/>
          </a:xfrm>
        </p:spPr>
        <p:txBody>
          <a:bodyPr/>
          <a:lstStyle/>
          <a:p>
            <a:r>
              <a:rPr lang="en-US" dirty="0"/>
              <a:t>About Me</a:t>
            </a:r>
            <a:endParaRPr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63E2C8B-847C-6C96-DF50-8CEC229A84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986462"/>
            <a:ext cx="822599" cy="871538"/>
          </a:xfrm>
          <a:prstGeom prst="rect">
            <a:avLst/>
          </a:prstGeom>
        </p:spPr>
      </p:pic>
      <p:pic>
        <p:nvPicPr>
          <p:cNvPr id="4" name="Picture 3" descr="Compass.jpg">
            <a:extLst>
              <a:ext uri="{FF2B5EF4-FFF2-40B4-BE49-F238E27FC236}">
                <a16:creationId xmlns:a16="http://schemas.microsoft.com/office/drawing/2014/main" id="{DF0C41A8-3669-E011-5D85-2D2945BCE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062" y="6675059"/>
            <a:ext cx="58" cy="61"/>
          </a:xfrm>
          <a:prstGeom prst="rect">
            <a:avLst/>
          </a:prstGeom>
        </p:spPr>
      </p:pic>
      <p:pic>
        <p:nvPicPr>
          <p:cNvPr id="5" name="Picture 4" descr="Pathways.jpg">
            <a:extLst>
              <a:ext uri="{FF2B5EF4-FFF2-40B4-BE49-F238E27FC236}">
                <a16:creationId xmlns:a16="http://schemas.microsoft.com/office/drawing/2014/main" id="{88866EE1-4A4E-2E3A-0358-69B98A8B2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0"/>
            <a:ext cx="2560320" cy="170688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E5E1BFF-3943-971C-80EC-E6D0ED1370FF}"/>
              </a:ext>
            </a:extLst>
          </p:cNvPr>
          <p:cNvSpPr txBox="1">
            <a:spLocks/>
          </p:cNvSpPr>
          <p:nvPr/>
        </p:nvSpPr>
        <p:spPr>
          <a:xfrm>
            <a:off x="0" y="559525"/>
            <a:ext cx="7336971" cy="5148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Serving and being a disciple of Christ is at the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center of my life.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“</a:t>
            </a:r>
            <a:r>
              <a:rPr lang="en-US" sz="1600" dirty="0">
                <a:solidFill>
                  <a:schemeClr val="tx1"/>
                </a:solidFill>
                <a:latin typeface="Segoe UI" panose="020B0502040204020203" pitchFamily="34" charset="0"/>
              </a:rPr>
              <a:t>Whatever you are able to do, do it with all your strength.”  Ecclesiastes 9:10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Segoe UI" panose="020B0502040204020203" pitchFamily="34" charset="0"/>
              </a:rPr>
              <a:t>“Do your work wholeheartedly, as if working for God.”  Colossians 3:23</a:t>
            </a:r>
            <a:endParaRPr lang="en-US" sz="1600" b="1" dirty="0">
              <a:solidFill>
                <a:schemeClr val="tx1"/>
              </a:solidFill>
            </a:endParaRPr>
          </a:p>
          <a:p>
            <a:r>
              <a:rPr lang="en-US" sz="2050" dirty="0"/>
              <a:t>Proud father of Preston and Lily who attend Summit Christian Academy.</a:t>
            </a:r>
          </a:p>
          <a:p>
            <a:r>
              <a:rPr lang="en-US" sz="1850" dirty="0"/>
              <a:t>Over my 25+ years working in Higher Education, I have worked for: </a:t>
            </a:r>
          </a:p>
          <a:p>
            <a:pPr lvl="1"/>
            <a:r>
              <a:rPr lang="en-US" sz="1850" dirty="0"/>
              <a:t>Texas A&amp;M University/Texas A&amp;M University at Galveston</a:t>
            </a:r>
          </a:p>
          <a:p>
            <a:pPr lvl="1"/>
            <a:r>
              <a:rPr lang="en-US" sz="1850" dirty="0"/>
              <a:t>University of Houston – Main Campus</a:t>
            </a:r>
          </a:p>
          <a:p>
            <a:pPr lvl="1"/>
            <a:r>
              <a:rPr lang="en-US" sz="1850" dirty="0"/>
              <a:t>The University of Texas at Austin</a:t>
            </a:r>
          </a:p>
          <a:p>
            <a:pPr lvl="1"/>
            <a:r>
              <a:rPr lang="en-US" sz="1850" dirty="0"/>
              <a:t>Texas State University (current employed leading Veteran Affairs)</a:t>
            </a:r>
          </a:p>
        </p:txBody>
      </p:sp>
    </p:spTree>
    <p:extLst>
      <p:ext uri="{BB962C8B-B14F-4D97-AF65-F5344CB8AC3E}">
        <p14:creationId xmlns:p14="http://schemas.microsoft.com/office/powerpoint/2010/main" val="460082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1B5E0-92E2-BECB-0B5D-1D29E9BAC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A365B-74DD-3ED2-99B4-88AA8819F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599" y="5986462"/>
            <a:ext cx="6133141" cy="871538"/>
          </a:xfrm>
        </p:spPr>
        <p:txBody>
          <a:bodyPr/>
          <a:lstStyle/>
          <a:p>
            <a:r>
              <a:rPr lang="en-US" dirty="0"/>
              <a:t>Work Experience</a:t>
            </a:r>
            <a:endParaRPr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AD1B6CB-699C-B9C2-B825-F6FEB14F7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986462"/>
            <a:ext cx="822599" cy="871538"/>
          </a:xfrm>
          <a:prstGeom prst="rect">
            <a:avLst/>
          </a:prstGeom>
        </p:spPr>
      </p:pic>
      <p:pic>
        <p:nvPicPr>
          <p:cNvPr id="4" name="Picture 3" descr="Compass.jpg">
            <a:extLst>
              <a:ext uri="{FF2B5EF4-FFF2-40B4-BE49-F238E27FC236}">
                <a16:creationId xmlns:a16="http://schemas.microsoft.com/office/drawing/2014/main" id="{A7469C5C-AEB1-F027-6AEB-877E00752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062" y="6675059"/>
            <a:ext cx="58" cy="61"/>
          </a:xfrm>
          <a:prstGeom prst="rect">
            <a:avLst/>
          </a:prstGeom>
        </p:spPr>
      </p:pic>
      <p:pic>
        <p:nvPicPr>
          <p:cNvPr id="5" name="Picture 4" descr="Pathways.jpg">
            <a:extLst>
              <a:ext uri="{FF2B5EF4-FFF2-40B4-BE49-F238E27FC236}">
                <a16:creationId xmlns:a16="http://schemas.microsoft.com/office/drawing/2014/main" id="{0338673C-A324-1FBE-D772-EC1BC874D1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0"/>
            <a:ext cx="2560320" cy="170688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6F7BD46-DED3-460F-4228-D26F3DE4F4CF}"/>
              </a:ext>
            </a:extLst>
          </p:cNvPr>
          <p:cNvSpPr txBox="1">
            <a:spLocks/>
          </p:cNvSpPr>
          <p:nvPr/>
        </p:nvSpPr>
        <p:spPr>
          <a:xfrm>
            <a:off x="413657" y="598715"/>
            <a:ext cx="7336971" cy="5148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Work experience includes: </a:t>
            </a:r>
          </a:p>
          <a:p>
            <a:pPr lvl="1"/>
            <a:r>
              <a:rPr lang="en-US" sz="2000" dirty="0"/>
              <a:t>Making school admissions decisions. </a:t>
            </a:r>
          </a:p>
          <a:p>
            <a:pPr lvl="1"/>
            <a:r>
              <a:rPr lang="en-US" sz="2000" dirty="0"/>
              <a:t>Created/managed a Texas A&amp;M University’s Apply Texas application.</a:t>
            </a:r>
          </a:p>
          <a:p>
            <a:pPr lvl="1"/>
            <a:r>
              <a:rPr lang="en-US" sz="2000" dirty="0"/>
              <a:t>Processed financial aid, managing scholarship awarding, and processing GI Bill  / TX Hazlewood benefits for Veterans and their dependents.</a:t>
            </a:r>
          </a:p>
          <a:p>
            <a:pPr lvl="1"/>
            <a:r>
              <a:rPr lang="en-US" sz="2000" dirty="0"/>
              <a:t>Published school catalogs.</a:t>
            </a:r>
          </a:p>
          <a:p>
            <a:pPr lvl="1"/>
            <a:r>
              <a:rPr lang="en-US" sz="2000" dirty="0"/>
              <a:t>Networked with college recruiters, admissions, financial aid, and registrar professionals within community colleges, private schools, and public universities across Texas throughout my career.</a:t>
            </a:r>
          </a:p>
        </p:txBody>
      </p:sp>
    </p:spTree>
    <p:extLst>
      <p:ext uri="{BB962C8B-B14F-4D97-AF65-F5344CB8AC3E}">
        <p14:creationId xmlns:p14="http://schemas.microsoft.com/office/powerpoint/2010/main" val="2117107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69" y="5953124"/>
            <a:ext cx="7036771" cy="871538"/>
          </a:xfrm>
        </p:spPr>
        <p:txBody>
          <a:bodyPr>
            <a:normAutofit fontScale="90000"/>
          </a:bodyPr>
          <a:lstStyle/>
          <a:p>
            <a:r>
              <a:rPr lang="en-US" dirty="0"/>
              <a:t>Why is A Collegiate Planning Checklist Important?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913" y="1545165"/>
            <a:ext cx="6923315" cy="3767670"/>
          </a:xfrm>
        </p:spPr>
        <p:txBody>
          <a:bodyPr/>
          <a:lstStyle/>
          <a:p>
            <a:r>
              <a:rPr dirty="0"/>
              <a:t>Understanding </a:t>
            </a:r>
            <a:r>
              <a:rPr lang="en-US" dirty="0"/>
              <a:t>y</a:t>
            </a:r>
            <a:r>
              <a:rPr dirty="0"/>
              <a:t>our </a:t>
            </a:r>
            <a:r>
              <a:rPr lang="en-US" dirty="0"/>
              <a:t>p</a:t>
            </a:r>
            <a:r>
              <a:rPr dirty="0"/>
              <a:t>ath</a:t>
            </a:r>
            <a:r>
              <a:rPr lang="en-US" dirty="0"/>
              <a:t>.</a:t>
            </a:r>
            <a:endParaRPr dirty="0"/>
          </a:p>
          <a:p>
            <a:r>
              <a:rPr lang="en-US" dirty="0"/>
              <a:t>Time management improvement with realistic goals broken up over each h</a:t>
            </a:r>
            <a:r>
              <a:rPr dirty="0"/>
              <a:t>igh </a:t>
            </a:r>
            <a:r>
              <a:rPr lang="en-US" dirty="0"/>
              <a:t>s</a:t>
            </a:r>
            <a:r>
              <a:rPr dirty="0"/>
              <a:t>chool </a:t>
            </a:r>
            <a:r>
              <a:rPr lang="en-US" dirty="0"/>
              <a:t>year.</a:t>
            </a:r>
            <a:endParaRPr dirty="0"/>
          </a:p>
          <a:p>
            <a:r>
              <a:rPr lang="en-US" dirty="0"/>
              <a:t>Understand and track c</a:t>
            </a:r>
            <a:r>
              <a:rPr dirty="0"/>
              <a:t>ollege </a:t>
            </a:r>
            <a:r>
              <a:rPr lang="en-US" dirty="0"/>
              <a:t>r</a:t>
            </a:r>
            <a:r>
              <a:rPr dirty="0"/>
              <a:t>eadiness </a:t>
            </a:r>
            <a:r>
              <a:rPr lang="en-US" dirty="0"/>
              <a:t>m</a:t>
            </a:r>
            <a:r>
              <a:rPr dirty="0"/>
              <a:t>ilestones</a:t>
            </a:r>
            <a:r>
              <a:rPr lang="en-US" dirty="0"/>
              <a:t>.</a:t>
            </a:r>
            <a:endParaRPr dirty="0"/>
          </a:p>
          <a:p>
            <a:r>
              <a:rPr lang="en-US" dirty="0"/>
              <a:t>Being intentional over time to create</a:t>
            </a:r>
            <a:r>
              <a:rPr dirty="0"/>
              <a:t> a </a:t>
            </a:r>
            <a:r>
              <a:rPr lang="en-US" dirty="0"/>
              <a:t>s</a:t>
            </a:r>
            <a:r>
              <a:rPr dirty="0"/>
              <a:t>trong</a:t>
            </a:r>
            <a:r>
              <a:rPr lang="en-US" dirty="0"/>
              <a:t> and competitive college</a:t>
            </a:r>
            <a:r>
              <a:rPr dirty="0"/>
              <a:t> </a:t>
            </a:r>
            <a:r>
              <a:rPr lang="en-US" dirty="0"/>
              <a:t>a</a:t>
            </a:r>
            <a:r>
              <a:rPr dirty="0"/>
              <a:t>pplication</a:t>
            </a:r>
            <a:r>
              <a:rPr lang="en-US" dirty="0"/>
              <a:t>.</a:t>
            </a:r>
            <a:endParaRPr dirty="0"/>
          </a:p>
        </p:txBody>
      </p:sp>
      <p:pic>
        <p:nvPicPr>
          <p:cNvPr id="4" name="Picture 3" descr="Compa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062" y="6675059"/>
            <a:ext cx="58" cy="61"/>
          </a:xfrm>
          <a:prstGeom prst="rect">
            <a:avLst/>
          </a:prstGeom>
        </p:spPr>
      </p:pic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49619C47-0F7D-56E4-C8B7-CD5E7FBE2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86462"/>
            <a:ext cx="822599" cy="871538"/>
          </a:xfrm>
          <a:prstGeom prst="rect">
            <a:avLst/>
          </a:prstGeom>
        </p:spPr>
      </p:pic>
      <p:pic>
        <p:nvPicPr>
          <p:cNvPr id="6" name="Picture 5" descr="Pathways.jpg">
            <a:extLst>
              <a:ext uri="{FF2B5EF4-FFF2-40B4-BE49-F238E27FC236}">
                <a16:creationId xmlns:a16="http://schemas.microsoft.com/office/drawing/2014/main" id="{818A43C2-5855-4C8E-B07B-3BEAF2F80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0"/>
            <a:ext cx="2560320" cy="17068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18A6C-AEAD-E2FC-3F84-78B256DCA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86F63-64A9-8043-10BD-EEF64D831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AABAF9-8458-D78A-4DE9-449A7147C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07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AF788-8B0D-B762-954E-50EE216B1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845EEEB-984F-514C-E3CF-403A3BC597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403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48A43-8011-3617-44CE-EFD248329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81673-C2FA-E4FF-1654-BBAA63F8B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E7060E-A5EF-E4CF-EFD1-BDB55FBFCC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243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45A66-8207-C34F-91CF-35F3F7AA1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4D497-FB6D-FB6E-792B-CF76C7404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599" y="5986460"/>
            <a:ext cx="7624657" cy="871539"/>
          </a:xfrm>
        </p:spPr>
        <p:txBody>
          <a:bodyPr>
            <a:normAutofit fontScale="90000"/>
          </a:bodyPr>
          <a:lstStyle/>
          <a:p>
            <a:r>
              <a:rPr lang="en-US" dirty="0"/>
              <a:t>What Does A Collegiate Planning and Admissions Assistant Do?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260FC-2437-F22E-FAC5-C23852187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941" y="206828"/>
            <a:ext cx="6128657" cy="5453059"/>
          </a:xfrm>
        </p:spPr>
        <p:txBody>
          <a:bodyPr>
            <a:noAutofit/>
          </a:bodyPr>
          <a:lstStyle/>
          <a:p>
            <a:r>
              <a:rPr lang="en-US" sz="1800" dirty="0"/>
              <a:t>Guide students through self-discovery and goal setting.</a:t>
            </a:r>
          </a:p>
          <a:p>
            <a:r>
              <a:rPr lang="en-US" sz="1800" dirty="0"/>
              <a:t>Assist with college research to best match student preferences and specialty considerations.</a:t>
            </a:r>
          </a:p>
          <a:p>
            <a:r>
              <a:rPr lang="en-US" sz="1800" dirty="0"/>
              <a:t>Academic planning and course strategy both in high school and college.</a:t>
            </a:r>
            <a:endParaRPr sz="1800" dirty="0"/>
          </a:p>
          <a:p>
            <a:r>
              <a:rPr lang="en-US" sz="1800" dirty="0"/>
              <a:t>Extracurricular strategy and resume development.</a:t>
            </a:r>
          </a:p>
          <a:p>
            <a:r>
              <a:rPr lang="en-US" sz="1800" dirty="0"/>
              <a:t>Planning for standardized testing.</a:t>
            </a:r>
          </a:p>
          <a:p>
            <a:r>
              <a:rPr lang="en-US" sz="1800" dirty="0"/>
              <a:t>Application management and timeline tracking</a:t>
            </a:r>
          </a:p>
          <a:p>
            <a:r>
              <a:rPr lang="en-US" sz="1800" dirty="0"/>
              <a:t>Essay coaching and personal story development.</a:t>
            </a:r>
          </a:p>
          <a:p>
            <a:r>
              <a:rPr lang="en-US" sz="1800" dirty="0"/>
              <a:t>Letter of recommendation strategy.</a:t>
            </a:r>
          </a:p>
          <a:p>
            <a:r>
              <a:rPr lang="en-US" sz="1800" dirty="0"/>
              <a:t>Financial aid and scholarship guidance.</a:t>
            </a:r>
          </a:p>
          <a:p>
            <a:r>
              <a:rPr lang="en-US" sz="1800" dirty="0"/>
              <a:t>Final decision support.</a:t>
            </a:r>
          </a:p>
          <a:p>
            <a:r>
              <a:rPr lang="en-US" sz="1800" dirty="0"/>
              <a:t>Facilitate conversations regarding family support, expectations, school financing, and student responsibility.</a:t>
            </a:r>
            <a:endParaRPr sz="1800" dirty="0"/>
          </a:p>
        </p:txBody>
      </p:sp>
      <p:pic>
        <p:nvPicPr>
          <p:cNvPr id="4" name="Picture 3" descr="Compass.jpg">
            <a:extLst>
              <a:ext uri="{FF2B5EF4-FFF2-40B4-BE49-F238E27FC236}">
                <a16:creationId xmlns:a16="http://schemas.microsoft.com/office/drawing/2014/main" id="{DD252853-A9F3-9562-7D10-5F3985A94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062" y="6675059"/>
            <a:ext cx="58" cy="61"/>
          </a:xfrm>
          <a:prstGeom prst="rect">
            <a:avLst/>
          </a:prstGeom>
        </p:spPr>
      </p:pic>
      <p:pic>
        <p:nvPicPr>
          <p:cNvPr id="5" name="Picture 4" descr="Pathways.jpg">
            <a:extLst>
              <a:ext uri="{FF2B5EF4-FFF2-40B4-BE49-F238E27FC236}">
                <a16:creationId xmlns:a16="http://schemas.microsoft.com/office/drawing/2014/main" id="{3582E5E6-43DE-EA07-B541-E88253336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0"/>
            <a:ext cx="2560320" cy="1706880"/>
          </a:xfrm>
          <a:prstGeom prst="rect">
            <a:avLst/>
          </a:prstGeom>
        </p:spPr>
      </p:pic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FF27D2E5-3E32-3B8F-0443-4F2BFACD0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86462"/>
            <a:ext cx="822599" cy="87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06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EB65-07AA-4A4E-7C38-4B10D3643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816EA-C31A-E32B-8EE5-25C3633C1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599" y="5986460"/>
            <a:ext cx="6554867" cy="871539"/>
          </a:xfrm>
        </p:spPr>
        <p:txBody>
          <a:bodyPr>
            <a:normAutofit fontScale="90000"/>
          </a:bodyPr>
          <a:lstStyle/>
          <a:p>
            <a:r>
              <a:rPr lang="en-US" dirty="0"/>
              <a:t>Follow-up Questions?  </a:t>
            </a:r>
            <a:br>
              <a:rPr lang="en-US" dirty="0"/>
            </a:br>
            <a:r>
              <a:rPr lang="en-US" dirty="0"/>
              <a:t>How to Reach Me</a:t>
            </a:r>
            <a:endParaRPr dirty="0"/>
          </a:p>
        </p:txBody>
      </p:sp>
      <p:pic>
        <p:nvPicPr>
          <p:cNvPr id="4" name="Picture 3" descr="Compass.jpg">
            <a:extLst>
              <a:ext uri="{FF2B5EF4-FFF2-40B4-BE49-F238E27FC236}">
                <a16:creationId xmlns:a16="http://schemas.microsoft.com/office/drawing/2014/main" id="{06B2666F-5C47-235D-FBBE-E2A2D19E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062" y="6675059"/>
            <a:ext cx="58" cy="61"/>
          </a:xfrm>
          <a:prstGeom prst="rect">
            <a:avLst/>
          </a:prstGeom>
        </p:spPr>
      </p:pic>
      <p:pic>
        <p:nvPicPr>
          <p:cNvPr id="5" name="Picture 4" descr="Pathways.jpg">
            <a:extLst>
              <a:ext uri="{FF2B5EF4-FFF2-40B4-BE49-F238E27FC236}">
                <a16:creationId xmlns:a16="http://schemas.microsoft.com/office/drawing/2014/main" id="{AA48A12B-CC0A-1892-FA74-4E718E027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0"/>
            <a:ext cx="2560320" cy="1706880"/>
          </a:xfrm>
          <a:prstGeom prst="rect">
            <a:avLst/>
          </a:prstGeom>
        </p:spPr>
      </p:pic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08EEFC25-B88D-18A9-C0A9-EEA26A217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86462"/>
            <a:ext cx="822599" cy="87153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BA7A750-13ED-EDE5-7BF0-B32D97439DDF}"/>
              </a:ext>
            </a:extLst>
          </p:cNvPr>
          <p:cNvSpPr txBox="1">
            <a:spLocks/>
          </p:cNvSpPr>
          <p:nvPr/>
        </p:nvSpPr>
        <p:spPr>
          <a:xfrm>
            <a:off x="413657" y="87086"/>
            <a:ext cx="7336971" cy="4931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How best to pursue additional help with Compass Collegiate Advisor Services:</a:t>
            </a:r>
          </a:p>
          <a:p>
            <a:r>
              <a:rPr lang="en-US" dirty="0"/>
              <a:t>Email: </a:t>
            </a:r>
          </a:p>
          <a:p>
            <a:pPr marL="0" indent="0">
              <a:buNone/>
            </a:pPr>
            <a:r>
              <a:rPr lang="en-US" dirty="0">
                <a:hlinkClick r:id="rId5"/>
              </a:rPr>
              <a:t>compasscollegiateadvisor@gmail.com</a:t>
            </a:r>
            <a:endParaRPr lang="en-US" dirty="0"/>
          </a:p>
          <a:p>
            <a:r>
              <a:rPr lang="en-US" dirty="0"/>
              <a:t>Schedule an appointment:</a:t>
            </a:r>
          </a:p>
          <a:p>
            <a:pPr marL="0" indent="0">
              <a:buNone/>
            </a:pPr>
            <a:r>
              <a:rPr lang="en-US" dirty="0">
                <a:hlinkClick r:id="rId6"/>
              </a:rPr>
              <a:t>http://calendly.com/compasscollegiateadvisor</a:t>
            </a:r>
            <a:r>
              <a:rPr lang="en-US" dirty="0"/>
              <a:t> </a:t>
            </a:r>
          </a:p>
          <a:p>
            <a:r>
              <a:rPr lang="en-US" dirty="0"/>
              <a:t>Visit our website:  </a:t>
            </a:r>
          </a:p>
          <a:p>
            <a:pPr marL="0" indent="0">
              <a:buNone/>
            </a:pPr>
            <a:r>
              <a:rPr lang="en-US" dirty="0"/>
              <a:t>**************</a:t>
            </a:r>
          </a:p>
          <a:p>
            <a:r>
              <a:rPr lang="en-US" dirty="0"/>
              <a:t>Scan QR code to reach out directly via WhatsApp: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D53C081-AD77-B3E4-40BD-1C0D550D1B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2475" y="4321134"/>
            <a:ext cx="1619333" cy="156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75214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200</TotalTime>
  <Words>504</Words>
  <Application>Microsoft Office PowerPoint</Application>
  <PresentationFormat>On-screen Show (4:3)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Century Gothic</vt:lpstr>
      <vt:lpstr>Segoe UI</vt:lpstr>
      <vt:lpstr>Wingdings 3</vt:lpstr>
      <vt:lpstr>Slice</vt:lpstr>
      <vt:lpstr>PowerPoint Presentation</vt:lpstr>
      <vt:lpstr>Purpose</vt:lpstr>
      <vt:lpstr>Purpose</vt:lpstr>
      <vt:lpstr>About Me</vt:lpstr>
      <vt:lpstr>Work Experience</vt:lpstr>
      <vt:lpstr>Why is A Collegiate Planning Checklist Important?</vt:lpstr>
      <vt:lpstr>PowerPoint Presentation</vt:lpstr>
      <vt:lpstr>PowerPoint Presentation</vt:lpstr>
      <vt:lpstr>PowerPoint Presentation</vt:lpstr>
      <vt:lpstr>What Does A Collegiate Planning and Admissions Assistant Do?</vt:lpstr>
      <vt:lpstr>Follow-up Questions?   How to Reach Me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Glenn, Truman</dc:creator>
  <cp:keywords/>
  <dc:description>generated using python-pptx</dc:description>
  <cp:lastModifiedBy>Glenn, Truman</cp:lastModifiedBy>
  <cp:revision>15</cp:revision>
  <dcterms:created xsi:type="dcterms:W3CDTF">2013-01-27T09:14:16Z</dcterms:created>
  <dcterms:modified xsi:type="dcterms:W3CDTF">2026-09-17T21:08:53Z</dcterms:modified>
  <cp:category/>
</cp:coreProperties>
</file>